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88163" cy="100203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>
        <p:scale>
          <a:sx n="70" d="100"/>
          <a:sy n="70" d="100"/>
        </p:scale>
        <p:origin x="-138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8103F-24FF-4661-B638-06AB674A5194}" type="datetimeFigureOut">
              <a:rPr lang="it-IT" smtClean="0"/>
              <a:pPr/>
              <a:t>17/12/2018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F3BC-A4FE-4B33-9684-DB795B12A19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8103F-24FF-4661-B638-06AB674A5194}" type="datetimeFigureOut">
              <a:rPr lang="it-IT" smtClean="0"/>
              <a:pPr/>
              <a:t>17/12/2018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F3BC-A4FE-4B33-9684-DB795B12A19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8103F-24FF-4661-B638-06AB674A5194}" type="datetimeFigureOut">
              <a:rPr lang="it-IT" smtClean="0"/>
              <a:pPr/>
              <a:t>17/12/2018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F3BC-A4FE-4B33-9684-DB795B12A19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8103F-24FF-4661-B638-06AB674A5194}" type="datetimeFigureOut">
              <a:rPr lang="it-IT" smtClean="0"/>
              <a:pPr/>
              <a:t>17/12/2018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F3BC-A4FE-4B33-9684-DB795B12A19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8103F-24FF-4661-B638-06AB674A5194}" type="datetimeFigureOut">
              <a:rPr lang="it-IT" smtClean="0"/>
              <a:pPr/>
              <a:t>17/12/2018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F3BC-A4FE-4B33-9684-DB795B12A19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8103F-24FF-4661-B638-06AB674A5194}" type="datetimeFigureOut">
              <a:rPr lang="it-IT" smtClean="0"/>
              <a:pPr/>
              <a:t>17/12/2018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F3BC-A4FE-4B33-9684-DB795B12A19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8103F-24FF-4661-B638-06AB674A5194}" type="datetimeFigureOut">
              <a:rPr lang="it-IT" smtClean="0"/>
              <a:pPr/>
              <a:t>17/12/2018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F3BC-A4FE-4B33-9684-DB795B12A19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8103F-24FF-4661-B638-06AB674A5194}" type="datetimeFigureOut">
              <a:rPr lang="it-IT" smtClean="0"/>
              <a:pPr/>
              <a:t>17/12/2018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F3BC-A4FE-4B33-9684-DB795B12A19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8103F-24FF-4661-B638-06AB674A5194}" type="datetimeFigureOut">
              <a:rPr lang="it-IT" smtClean="0"/>
              <a:pPr/>
              <a:t>17/12/2018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F3BC-A4FE-4B33-9684-DB795B12A19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8103F-24FF-4661-B638-06AB674A5194}" type="datetimeFigureOut">
              <a:rPr lang="it-IT" smtClean="0"/>
              <a:pPr/>
              <a:t>17/12/2018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F3BC-A4FE-4B33-9684-DB795B12A19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8103F-24FF-4661-B638-06AB674A5194}" type="datetimeFigureOut">
              <a:rPr lang="it-IT" smtClean="0"/>
              <a:pPr/>
              <a:t>17/12/2018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F3BC-A4FE-4B33-9684-DB795B12A19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8103F-24FF-4661-B638-06AB674A5194}" type="datetimeFigureOut">
              <a:rPr lang="it-IT" smtClean="0"/>
              <a:pPr/>
              <a:t>17/12/2018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B2F3BC-A4FE-4B33-9684-DB795B12A197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/>
          <p:cNvSpPr/>
          <p:nvPr/>
        </p:nvSpPr>
        <p:spPr>
          <a:xfrm>
            <a:off x="323528" y="1844824"/>
            <a:ext cx="1152128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/>
              <a:t>Idrocarburi</a:t>
            </a:r>
            <a:endParaRPr lang="it-IT" sz="1400" dirty="0"/>
          </a:p>
        </p:txBody>
      </p:sp>
      <p:sp>
        <p:nvSpPr>
          <p:cNvPr id="25" name="Rettangolo 24"/>
          <p:cNvSpPr/>
          <p:nvPr/>
        </p:nvSpPr>
        <p:spPr>
          <a:xfrm>
            <a:off x="179512" y="3140968"/>
            <a:ext cx="1440160" cy="8640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b="1" u="sng" dirty="0" smtClean="0"/>
              <a:t>Proprietà:</a:t>
            </a:r>
          </a:p>
          <a:p>
            <a:pPr algn="ctr"/>
            <a:r>
              <a:rPr lang="it-IT" sz="1200" dirty="0" smtClean="0"/>
              <a:t>-ricchi di energia</a:t>
            </a:r>
          </a:p>
          <a:p>
            <a:pPr algn="ctr"/>
            <a:r>
              <a:rPr lang="it-IT" sz="1200" dirty="0" smtClean="0"/>
              <a:t>-infiammabili</a:t>
            </a:r>
          </a:p>
          <a:p>
            <a:pPr algn="ctr"/>
            <a:r>
              <a:rPr lang="it-IT" sz="1200" dirty="0" smtClean="0"/>
              <a:t>-insolubili in acqua</a:t>
            </a:r>
            <a:endParaRPr lang="it-IT" sz="1200" dirty="0"/>
          </a:p>
        </p:txBody>
      </p:sp>
      <p:sp>
        <p:nvSpPr>
          <p:cNvPr id="32" name="Rettangolo 31"/>
          <p:cNvSpPr/>
          <p:nvPr/>
        </p:nvSpPr>
        <p:spPr>
          <a:xfrm>
            <a:off x="755576" y="260648"/>
            <a:ext cx="1944216" cy="7920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 smtClean="0"/>
              <a:t>CHIMICA ORGANICA</a:t>
            </a:r>
            <a:endParaRPr lang="it-IT" sz="1600" dirty="0"/>
          </a:p>
        </p:txBody>
      </p:sp>
      <p:sp>
        <p:nvSpPr>
          <p:cNvPr id="40" name="CasellaDiTesto 39"/>
          <p:cNvSpPr txBox="1"/>
          <p:nvPr/>
        </p:nvSpPr>
        <p:spPr>
          <a:xfrm>
            <a:off x="3851920" y="1196752"/>
            <a:ext cx="17281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I principali gruppi sono:</a:t>
            </a:r>
            <a:endParaRPr lang="it-IT" sz="1200" dirty="0"/>
          </a:p>
        </p:txBody>
      </p:sp>
      <p:sp>
        <p:nvSpPr>
          <p:cNvPr id="47" name="Rettangolo 46"/>
          <p:cNvSpPr/>
          <p:nvPr/>
        </p:nvSpPr>
        <p:spPr>
          <a:xfrm>
            <a:off x="395536" y="4293096"/>
            <a:ext cx="1008112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b="1" u="sng" dirty="0" smtClean="0"/>
              <a:t>Esempi:</a:t>
            </a:r>
          </a:p>
          <a:p>
            <a:pPr algn="ctr"/>
            <a:r>
              <a:rPr lang="it-IT" sz="1200" dirty="0" smtClean="0"/>
              <a:t>-petrolio</a:t>
            </a:r>
          </a:p>
          <a:p>
            <a:pPr algn="ctr"/>
            <a:r>
              <a:rPr lang="it-IT" sz="1200" dirty="0" smtClean="0"/>
              <a:t>-metano</a:t>
            </a:r>
          </a:p>
          <a:p>
            <a:pPr algn="ctr"/>
            <a:r>
              <a:rPr lang="it-IT" sz="1200" dirty="0" smtClean="0"/>
              <a:t>-benzene</a:t>
            </a:r>
            <a:endParaRPr lang="it-IT" sz="1200" dirty="0"/>
          </a:p>
        </p:txBody>
      </p:sp>
      <p:sp>
        <p:nvSpPr>
          <p:cNvPr id="88" name="Rettangolo arrotondato 87"/>
          <p:cNvSpPr/>
          <p:nvPr/>
        </p:nvSpPr>
        <p:spPr>
          <a:xfrm>
            <a:off x="179512" y="2348880"/>
            <a:ext cx="1368152" cy="5040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000" dirty="0" smtClean="0"/>
              <a:t>Contengono solo Carbonio e Idrogeno</a:t>
            </a:r>
            <a:endParaRPr lang="it-IT" sz="1000" dirty="0"/>
          </a:p>
        </p:txBody>
      </p:sp>
      <p:cxnSp>
        <p:nvCxnSpPr>
          <p:cNvPr id="170" name="Connettore 2 169"/>
          <p:cNvCxnSpPr>
            <a:stCxn id="32" idx="3"/>
            <a:endCxn id="172" idx="1"/>
          </p:cNvCxnSpPr>
          <p:nvPr/>
        </p:nvCxnSpPr>
        <p:spPr>
          <a:xfrm>
            <a:off x="2699792" y="656692"/>
            <a:ext cx="144016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2" name="Rettangolo arrotondato 171"/>
          <p:cNvSpPr/>
          <p:nvPr/>
        </p:nvSpPr>
        <p:spPr>
          <a:xfrm>
            <a:off x="4139952" y="476672"/>
            <a:ext cx="1008112" cy="360040"/>
          </a:xfrm>
          <a:prstGeom prst="round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b="1" dirty="0" smtClean="0">
                <a:latin typeface="Arial" pitchFamily="34" charset="0"/>
                <a:cs typeface="Arial" pitchFamily="34" charset="0"/>
              </a:rPr>
              <a:t>I composti organici</a:t>
            </a:r>
            <a:endParaRPr lang="it-IT" sz="12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8" name="Connettore 2 187"/>
          <p:cNvCxnSpPr>
            <a:stCxn id="172" idx="3"/>
            <a:endCxn id="199" idx="1"/>
          </p:cNvCxnSpPr>
          <p:nvPr/>
        </p:nvCxnSpPr>
        <p:spPr>
          <a:xfrm>
            <a:off x="5148064" y="656692"/>
            <a:ext cx="12241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9" name="Rettangolo arrotondato 198"/>
          <p:cNvSpPr/>
          <p:nvPr/>
        </p:nvSpPr>
        <p:spPr>
          <a:xfrm>
            <a:off x="6372200" y="332656"/>
            <a:ext cx="1728192" cy="648072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 smtClean="0"/>
              <a:t>Composti principalmente da carbonio e idrogeno</a:t>
            </a:r>
            <a:endParaRPr lang="it-IT" sz="1200" dirty="0"/>
          </a:p>
        </p:txBody>
      </p:sp>
      <p:sp>
        <p:nvSpPr>
          <p:cNvPr id="77" name="CasellaDiTesto 76"/>
          <p:cNvSpPr txBox="1"/>
          <p:nvPr/>
        </p:nvSpPr>
        <p:spPr>
          <a:xfrm>
            <a:off x="3131840" y="404664"/>
            <a:ext cx="864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studia</a:t>
            </a:r>
            <a:endParaRPr lang="it-IT" sz="1400" dirty="0"/>
          </a:p>
        </p:txBody>
      </p:sp>
      <p:cxnSp>
        <p:nvCxnSpPr>
          <p:cNvPr id="106" name="Connettore 2 105"/>
          <p:cNvCxnSpPr>
            <a:stCxn id="172" idx="2"/>
            <a:endCxn id="11" idx="0"/>
          </p:cNvCxnSpPr>
          <p:nvPr/>
        </p:nvCxnSpPr>
        <p:spPr>
          <a:xfrm flipH="1">
            <a:off x="899592" y="836712"/>
            <a:ext cx="3744416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Connettore 2 110"/>
          <p:cNvCxnSpPr>
            <a:stCxn id="172" idx="2"/>
            <a:endCxn id="124" idx="0"/>
          </p:cNvCxnSpPr>
          <p:nvPr/>
        </p:nvCxnSpPr>
        <p:spPr>
          <a:xfrm flipH="1">
            <a:off x="2195736" y="836712"/>
            <a:ext cx="2448272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nettore 2 111"/>
          <p:cNvCxnSpPr>
            <a:stCxn id="172" idx="2"/>
            <a:endCxn id="126" idx="0"/>
          </p:cNvCxnSpPr>
          <p:nvPr/>
        </p:nvCxnSpPr>
        <p:spPr>
          <a:xfrm flipH="1">
            <a:off x="3959932" y="836712"/>
            <a:ext cx="684076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Connettore 2 112"/>
          <p:cNvCxnSpPr>
            <a:stCxn id="172" idx="2"/>
            <a:endCxn id="127" idx="0"/>
          </p:cNvCxnSpPr>
          <p:nvPr/>
        </p:nvCxnSpPr>
        <p:spPr>
          <a:xfrm>
            <a:off x="4644008" y="836712"/>
            <a:ext cx="648072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nettore 2 113"/>
          <p:cNvCxnSpPr>
            <a:stCxn id="172" idx="2"/>
            <a:endCxn id="128" idx="0"/>
          </p:cNvCxnSpPr>
          <p:nvPr/>
        </p:nvCxnSpPr>
        <p:spPr>
          <a:xfrm>
            <a:off x="4644008" y="836712"/>
            <a:ext cx="1656184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onnettore 2 114"/>
          <p:cNvCxnSpPr>
            <a:stCxn id="172" idx="2"/>
            <a:endCxn id="129" idx="0"/>
          </p:cNvCxnSpPr>
          <p:nvPr/>
        </p:nvCxnSpPr>
        <p:spPr>
          <a:xfrm>
            <a:off x="4644008" y="836712"/>
            <a:ext cx="252028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Rettangolo 123"/>
          <p:cNvSpPr/>
          <p:nvPr/>
        </p:nvSpPr>
        <p:spPr>
          <a:xfrm>
            <a:off x="1763688" y="1844824"/>
            <a:ext cx="86409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/>
              <a:t>Alcoli</a:t>
            </a:r>
            <a:endParaRPr lang="it-IT" sz="1400" dirty="0"/>
          </a:p>
        </p:txBody>
      </p:sp>
      <p:sp>
        <p:nvSpPr>
          <p:cNvPr id="126" name="Rettangolo 125"/>
          <p:cNvSpPr/>
          <p:nvPr/>
        </p:nvSpPr>
        <p:spPr>
          <a:xfrm>
            <a:off x="3347864" y="1844824"/>
            <a:ext cx="122413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/>
              <a:t>Carboidrati o zuccheri</a:t>
            </a:r>
            <a:endParaRPr lang="it-IT" sz="1400" dirty="0"/>
          </a:p>
        </p:txBody>
      </p:sp>
      <p:sp>
        <p:nvSpPr>
          <p:cNvPr id="127" name="Rettangolo 126"/>
          <p:cNvSpPr/>
          <p:nvPr/>
        </p:nvSpPr>
        <p:spPr>
          <a:xfrm>
            <a:off x="4860032" y="1844824"/>
            <a:ext cx="86409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/>
              <a:t>Proteine</a:t>
            </a:r>
            <a:endParaRPr lang="it-IT" sz="1400" dirty="0"/>
          </a:p>
        </p:txBody>
      </p:sp>
      <p:sp>
        <p:nvSpPr>
          <p:cNvPr id="128" name="Rettangolo 127"/>
          <p:cNvSpPr/>
          <p:nvPr/>
        </p:nvSpPr>
        <p:spPr>
          <a:xfrm>
            <a:off x="5868144" y="1772816"/>
            <a:ext cx="86409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/>
              <a:t>Grassi o lipidi</a:t>
            </a:r>
            <a:endParaRPr lang="it-IT" sz="1400" dirty="0"/>
          </a:p>
        </p:txBody>
      </p:sp>
      <p:sp>
        <p:nvSpPr>
          <p:cNvPr id="129" name="Rettangolo 128"/>
          <p:cNvSpPr/>
          <p:nvPr/>
        </p:nvSpPr>
        <p:spPr>
          <a:xfrm>
            <a:off x="6732240" y="1196752"/>
            <a:ext cx="86409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/>
              <a:t>Acidi nucleici</a:t>
            </a:r>
            <a:endParaRPr lang="it-IT" sz="1400" dirty="0"/>
          </a:p>
        </p:txBody>
      </p:sp>
      <p:sp>
        <p:nvSpPr>
          <p:cNvPr id="159" name="Rettangolo arrotondato 158"/>
          <p:cNvSpPr/>
          <p:nvPr/>
        </p:nvSpPr>
        <p:spPr>
          <a:xfrm>
            <a:off x="1691680" y="2348880"/>
            <a:ext cx="1368152" cy="5040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000" dirty="0" smtClean="0"/>
              <a:t>Contengono il gruppo ossidrile OH</a:t>
            </a:r>
            <a:endParaRPr lang="it-IT" sz="1000" dirty="0"/>
          </a:p>
        </p:txBody>
      </p:sp>
      <p:sp>
        <p:nvSpPr>
          <p:cNvPr id="161" name="Rettangolo 160"/>
          <p:cNvSpPr/>
          <p:nvPr/>
        </p:nvSpPr>
        <p:spPr>
          <a:xfrm>
            <a:off x="1691680" y="3140968"/>
            <a:ext cx="1440160" cy="8640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b="1" u="sng" dirty="0" smtClean="0"/>
              <a:t>Proprietà:</a:t>
            </a:r>
          </a:p>
          <a:p>
            <a:pPr algn="ctr"/>
            <a:r>
              <a:rPr lang="it-IT" sz="1200" dirty="0" smtClean="0"/>
              <a:t>-solubili in acqua</a:t>
            </a:r>
          </a:p>
        </p:txBody>
      </p:sp>
      <p:sp>
        <p:nvSpPr>
          <p:cNvPr id="162" name="Rettangolo 161"/>
          <p:cNvSpPr/>
          <p:nvPr/>
        </p:nvSpPr>
        <p:spPr>
          <a:xfrm>
            <a:off x="3203848" y="2780928"/>
            <a:ext cx="1512168" cy="201622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b="1" u="sng" dirty="0" smtClean="0"/>
              <a:t>Suddivisi in:</a:t>
            </a:r>
          </a:p>
          <a:p>
            <a:pPr algn="ctr"/>
            <a:r>
              <a:rPr lang="it-IT" sz="1200" dirty="0" smtClean="0"/>
              <a:t>-</a:t>
            </a:r>
            <a:r>
              <a:rPr lang="it-IT" sz="1200" dirty="0" smtClean="0"/>
              <a:t>Monosaccaridi</a:t>
            </a:r>
            <a:r>
              <a:rPr lang="it-IT" sz="1200" dirty="0" smtClean="0"/>
              <a:t>: composti da un’unica </a:t>
            </a:r>
            <a:r>
              <a:rPr lang="it-IT" sz="1200" dirty="0" smtClean="0"/>
              <a:t>molecola</a:t>
            </a:r>
          </a:p>
          <a:p>
            <a:pPr algn="ctr"/>
            <a:r>
              <a:rPr lang="it-IT" sz="1200" dirty="0" smtClean="0"/>
              <a:t>-Disaccaridi: composti da due monosaccaridi</a:t>
            </a:r>
          </a:p>
          <a:p>
            <a:pPr algn="ctr"/>
            <a:r>
              <a:rPr lang="it-IT" sz="1200" dirty="0" smtClean="0"/>
              <a:t>-Polisaccaridi: composti da  tante </a:t>
            </a:r>
            <a:r>
              <a:rPr lang="it-IT" sz="1200" dirty="0" smtClean="0"/>
              <a:t>monosaccaridi</a:t>
            </a:r>
            <a:endParaRPr lang="it-IT" sz="1200" dirty="0" smtClean="0"/>
          </a:p>
          <a:p>
            <a:pPr algn="ctr"/>
            <a:endParaRPr lang="it-IT" sz="1200" dirty="0"/>
          </a:p>
        </p:txBody>
      </p:sp>
      <p:sp>
        <p:nvSpPr>
          <p:cNvPr id="163" name="Rettangolo 162"/>
          <p:cNvSpPr/>
          <p:nvPr/>
        </p:nvSpPr>
        <p:spPr>
          <a:xfrm>
            <a:off x="1835696" y="4293096"/>
            <a:ext cx="1080120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b="1" u="sng" dirty="0" smtClean="0"/>
              <a:t>Esempi:</a:t>
            </a:r>
          </a:p>
          <a:p>
            <a:pPr algn="ctr"/>
            <a:r>
              <a:rPr lang="it-IT" sz="1200" dirty="0" smtClean="0"/>
              <a:t>-alcol etilico</a:t>
            </a:r>
          </a:p>
          <a:p>
            <a:pPr algn="ctr"/>
            <a:r>
              <a:rPr lang="it-IT" sz="1200" dirty="0" smtClean="0"/>
              <a:t>-alcol metilico</a:t>
            </a:r>
            <a:endParaRPr lang="it-IT" sz="1200" dirty="0"/>
          </a:p>
        </p:txBody>
      </p:sp>
      <p:sp>
        <p:nvSpPr>
          <p:cNvPr id="164" name="Rettangolo 163"/>
          <p:cNvSpPr/>
          <p:nvPr/>
        </p:nvSpPr>
        <p:spPr>
          <a:xfrm>
            <a:off x="1979712" y="5589240"/>
            <a:ext cx="1368152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b="1" u="sng" dirty="0" smtClean="0"/>
              <a:t>Esempi:</a:t>
            </a:r>
          </a:p>
          <a:p>
            <a:pPr algn="ctr"/>
            <a:r>
              <a:rPr lang="it-IT" sz="1200" dirty="0" smtClean="0"/>
              <a:t>-glucosio</a:t>
            </a:r>
          </a:p>
          <a:p>
            <a:pPr algn="ctr"/>
            <a:r>
              <a:rPr lang="it-IT" sz="1200" dirty="0" smtClean="0"/>
              <a:t>-fruttosio</a:t>
            </a:r>
          </a:p>
          <a:p>
            <a:pPr algn="ctr"/>
            <a:r>
              <a:rPr lang="it-IT" sz="1200" dirty="0" smtClean="0"/>
              <a:t>-galattosio</a:t>
            </a:r>
            <a:endParaRPr lang="it-IT" sz="1200" dirty="0"/>
          </a:p>
        </p:txBody>
      </p:sp>
      <p:sp>
        <p:nvSpPr>
          <p:cNvPr id="168" name="Rettangolo 167"/>
          <p:cNvSpPr/>
          <p:nvPr/>
        </p:nvSpPr>
        <p:spPr>
          <a:xfrm>
            <a:off x="3419872" y="5589240"/>
            <a:ext cx="1368152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b="1" u="sng" dirty="0" smtClean="0"/>
              <a:t>Esempi:</a:t>
            </a:r>
          </a:p>
          <a:p>
            <a:pPr algn="ctr"/>
            <a:r>
              <a:rPr lang="it-IT" sz="1200" dirty="0" smtClean="0"/>
              <a:t>-saccarosio</a:t>
            </a:r>
          </a:p>
          <a:p>
            <a:pPr algn="ctr"/>
            <a:r>
              <a:rPr lang="it-IT" sz="1200" dirty="0" smtClean="0"/>
              <a:t>-lattosio</a:t>
            </a:r>
          </a:p>
        </p:txBody>
      </p:sp>
      <p:sp>
        <p:nvSpPr>
          <p:cNvPr id="169" name="Rettangolo 168"/>
          <p:cNvSpPr/>
          <p:nvPr/>
        </p:nvSpPr>
        <p:spPr>
          <a:xfrm>
            <a:off x="4860032" y="5589240"/>
            <a:ext cx="1368152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b="1" u="sng" dirty="0" smtClean="0"/>
              <a:t>Esempi:</a:t>
            </a:r>
          </a:p>
          <a:p>
            <a:pPr algn="ctr"/>
            <a:r>
              <a:rPr lang="it-IT" sz="1200" dirty="0" smtClean="0"/>
              <a:t>-cellulosa</a:t>
            </a:r>
          </a:p>
          <a:p>
            <a:pPr algn="ctr"/>
            <a:r>
              <a:rPr lang="it-IT" sz="1200" dirty="0" smtClean="0"/>
              <a:t>-amido</a:t>
            </a:r>
          </a:p>
          <a:p>
            <a:pPr algn="ctr"/>
            <a:r>
              <a:rPr lang="it-IT" sz="1200" dirty="0" smtClean="0"/>
              <a:t>-glicogeno</a:t>
            </a:r>
          </a:p>
        </p:txBody>
      </p:sp>
      <p:cxnSp>
        <p:nvCxnSpPr>
          <p:cNvPr id="171" name="Connettore 2 170"/>
          <p:cNvCxnSpPr>
            <a:stCxn id="88" idx="2"/>
            <a:endCxn id="25" idx="0"/>
          </p:cNvCxnSpPr>
          <p:nvPr/>
        </p:nvCxnSpPr>
        <p:spPr>
          <a:xfrm>
            <a:off x="863588" y="2852936"/>
            <a:ext cx="36004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Connettore 2 174"/>
          <p:cNvCxnSpPr>
            <a:stCxn id="25" idx="2"/>
            <a:endCxn id="47" idx="0"/>
          </p:cNvCxnSpPr>
          <p:nvPr/>
        </p:nvCxnSpPr>
        <p:spPr>
          <a:xfrm>
            <a:off x="899592" y="400506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Connettore 2 177"/>
          <p:cNvCxnSpPr>
            <a:stCxn id="159" idx="2"/>
            <a:endCxn id="161" idx="0"/>
          </p:cNvCxnSpPr>
          <p:nvPr/>
        </p:nvCxnSpPr>
        <p:spPr>
          <a:xfrm>
            <a:off x="2375756" y="2852936"/>
            <a:ext cx="36004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Connettore 2 178"/>
          <p:cNvCxnSpPr>
            <a:stCxn id="124" idx="2"/>
            <a:endCxn id="159" idx="0"/>
          </p:cNvCxnSpPr>
          <p:nvPr/>
        </p:nvCxnSpPr>
        <p:spPr>
          <a:xfrm>
            <a:off x="2195736" y="2132856"/>
            <a:ext cx="18002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Connettore 2 179"/>
          <p:cNvCxnSpPr>
            <a:stCxn id="126" idx="2"/>
            <a:endCxn id="162" idx="0"/>
          </p:cNvCxnSpPr>
          <p:nvPr/>
        </p:nvCxnSpPr>
        <p:spPr>
          <a:xfrm>
            <a:off x="3959932" y="2276872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Connettore 2 180"/>
          <p:cNvCxnSpPr>
            <a:stCxn id="161" idx="2"/>
            <a:endCxn id="163" idx="0"/>
          </p:cNvCxnSpPr>
          <p:nvPr/>
        </p:nvCxnSpPr>
        <p:spPr>
          <a:xfrm flipH="1">
            <a:off x="2375756" y="4005064"/>
            <a:ext cx="36004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Connettore 2 181"/>
          <p:cNvCxnSpPr>
            <a:stCxn id="11" idx="2"/>
            <a:endCxn id="88" idx="0"/>
          </p:cNvCxnSpPr>
          <p:nvPr/>
        </p:nvCxnSpPr>
        <p:spPr>
          <a:xfrm flipH="1">
            <a:off x="863588" y="2132856"/>
            <a:ext cx="36004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Connettore 2 204"/>
          <p:cNvCxnSpPr>
            <a:stCxn id="162" idx="2"/>
            <a:endCxn id="164" idx="0"/>
          </p:cNvCxnSpPr>
          <p:nvPr/>
        </p:nvCxnSpPr>
        <p:spPr>
          <a:xfrm flipH="1">
            <a:off x="2663788" y="4797152"/>
            <a:ext cx="1296144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ttore 2 83"/>
          <p:cNvCxnSpPr>
            <a:stCxn id="162" idx="2"/>
            <a:endCxn id="168" idx="0"/>
          </p:cNvCxnSpPr>
          <p:nvPr/>
        </p:nvCxnSpPr>
        <p:spPr>
          <a:xfrm>
            <a:off x="3959932" y="4797152"/>
            <a:ext cx="144016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nettore 2 84"/>
          <p:cNvCxnSpPr>
            <a:stCxn id="162" idx="2"/>
            <a:endCxn id="169" idx="0"/>
          </p:cNvCxnSpPr>
          <p:nvPr/>
        </p:nvCxnSpPr>
        <p:spPr>
          <a:xfrm>
            <a:off x="3959932" y="4797152"/>
            <a:ext cx="1584176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ttangolo 90"/>
          <p:cNvSpPr/>
          <p:nvPr/>
        </p:nvSpPr>
        <p:spPr>
          <a:xfrm>
            <a:off x="4788024" y="2420888"/>
            <a:ext cx="1440160" cy="9361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 smtClean="0"/>
              <a:t>Formate dalla combinazione di più amminoacidi uniti fra loro da un legame peptidico</a:t>
            </a:r>
            <a:endParaRPr lang="it-IT" sz="1200" dirty="0" smtClean="0"/>
          </a:p>
        </p:txBody>
      </p:sp>
      <p:sp>
        <p:nvSpPr>
          <p:cNvPr id="92" name="Rettangolo 91"/>
          <p:cNvSpPr/>
          <p:nvPr/>
        </p:nvSpPr>
        <p:spPr>
          <a:xfrm>
            <a:off x="4788024" y="3573016"/>
            <a:ext cx="1584176" cy="16561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b="1" u="sng" dirty="0" smtClean="0"/>
              <a:t>Esempi:</a:t>
            </a:r>
          </a:p>
          <a:p>
            <a:pPr algn="ctr"/>
            <a:r>
              <a:rPr lang="it-IT" sz="1200" dirty="0" smtClean="0"/>
              <a:t>-</a:t>
            </a:r>
            <a:r>
              <a:rPr lang="it-IT" sz="1200" dirty="0" smtClean="0"/>
              <a:t>p</a:t>
            </a:r>
            <a:r>
              <a:rPr lang="it-IT" sz="1200" dirty="0" smtClean="0"/>
              <a:t>roteine fibrose</a:t>
            </a:r>
            <a:endParaRPr lang="it-IT" sz="1200" dirty="0" smtClean="0"/>
          </a:p>
          <a:p>
            <a:pPr algn="ctr"/>
            <a:r>
              <a:rPr lang="it-IT" sz="1200" dirty="0" smtClean="0"/>
              <a:t>-</a:t>
            </a:r>
            <a:r>
              <a:rPr lang="it-IT" sz="1200" dirty="0" smtClean="0"/>
              <a:t>enzimi</a:t>
            </a:r>
          </a:p>
          <a:p>
            <a:pPr algn="ctr"/>
            <a:r>
              <a:rPr lang="it-IT" sz="1200" dirty="0" smtClean="0"/>
              <a:t>-collagene</a:t>
            </a:r>
          </a:p>
          <a:p>
            <a:pPr algn="ctr"/>
            <a:r>
              <a:rPr lang="it-IT" sz="1200" dirty="0" smtClean="0"/>
              <a:t>-anticorpi</a:t>
            </a:r>
          </a:p>
          <a:p>
            <a:pPr algn="ctr"/>
            <a:r>
              <a:rPr lang="it-IT" sz="1200" dirty="0" smtClean="0"/>
              <a:t>-proteine di trasporto</a:t>
            </a:r>
          </a:p>
          <a:p>
            <a:pPr algn="ctr"/>
            <a:r>
              <a:rPr lang="it-IT" sz="1200" dirty="0" smtClean="0"/>
              <a:t>-tossine</a:t>
            </a:r>
          </a:p>
          <a:p>
            <a:pPr algn="ctr"/>
            <a:r>
              <a:rPr lang="it-IT" sz="1200" dirty="0" smtClean="0"/>
              <a:t>-ormoni</a:t>
            </a:r>
          </a:p>
          <a:p>
            <a:pPr algn="ctr"/>
            <a:r>
              <a:rPr lang="it-IT" sz="1200" dirty="0" smtClean="0"/>
              <a:t>-actina e miosina</a:t>
            </a:r>
            <a:endParaRPr lang="it-IT" sz="1200" dirty="0"/>
          </a:p>
        </p:txBody>
      </p:sp>
      <p:cxnSp>
        <p:nvCxnSpPr>
          <p:cNvPr id="93" name="Connettore 2 92"/>
          <p:cNvCxnSpPr>
            <a:stCxn id="91" idx="2"/>
            <a:endCxn id="92" idx="0"/>
          </p:cNvCxnSpPr>
          <p:nvPr/>
        </p:nvCxnSpPr>
        <p:spPr>
          <a:xfrm>
            <a:off x="5508104" y="3356992"/>
            <a:ext cx="72008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ettangolo 95"/>
          <p:cNvSpPr/>
          <p:nvPr/>
        </p:nvSpPr>
        <p:spPr>
          <a:xfrm>
            <a:off x="6444208" y="3068960"/>
            <a:ext cx="1440160" cy="12961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b="1" u="sng" dirty="0" smtClean="0"/>
              <a:t>Proprietà e funzioni:</a:t>
            </a:r>
            <a:endParaRPr lang="it-IT" sz="1200" b="1" u="sng" dirty="0" smtClean="0"/>
          </a:p>
          <a:p>
            <a:pPr algn="ctr"/>
            <a:r>
              <a:rPr lang="it-IT" sz="1200" dirty="0" smtClean="0"/>
              <a:t>-non si sciolgono </a:t>
            </a:r>
            <a:r>
              <a:rPr lang="it-IT" sz="1200" dirty="0" smtClean="0"/>
              <a:t>in </a:t>
            </a:r>
            <a:r>
              <a:rPr lang="it-IT" sz="1200" dirty="0" smtClean="0"/>
              <a:t>acqua</a:t>
            </a:r>
          </a:p>
          <a:p>
            <a:pPr algn="ctr"/>
            <a:r>
              <a:rPr lang="it-IT" sz="1200" dirty="0" smtClean="0"/>
              <a:t>-riserva energetica</a:t>
            </a:r>
          </a:p>
          <a:p>
            <a:pPr algn="ctr"/>
            <a:r>
              <a:rPr lang="it-IT" sz="1200" dirty="0" smtClean="0"/>
              <a:t>-protezione contro il freddo</a:t>
            </a:r>
            <a:endParaRPr lang="it-IT" sz="1200" dirty="0" smtClean="0"/>
          </a:p>
        </p:txBody>
      </p:sp>
      <p:sp>
        <p:nvSpPr>
          <p:cNvPr id="98" name="Rettangolo 97"/>
          <p:cNvSpPr/>
          <p:nvPr/>
        </p:nvSpPr>
        <p:spPr>
          <a:xfrm>
            <a:off x="6300192" y="5445224"/>
            <a:ext cx="1008112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b="1" u="sng" dirty="0" smtClean="0"/>
              <a:t>Grassi animali:</a:t>
            </a:r>
            <a:endParaRPr lang="it-IT" sz="1200" b="1" u="sng" dirty="0" smtClean="0"/>
          </a:p>
          <a:p>
            <a:pPr algn="ctr"/>
            <a:r>
              <a:rPr lang="it-IT" sz="1200" dirty="0" smtClean="0"/>
              <a:t>-</a:t>
            </a:r>
            <a:r>
              <a:rPr lang="it-IT" sz="1200" dirty="0" smtClean="0"/>
              <a:t>burro</a:t>
            </a:r>
            <a:endParaRPr lang="it-IT" sz="1200" dirty="0" smtClean="0"/>
          </a:p>
          <a:p>
            <a:pPr algn="ctr"/>
            <a:r>
              <a:rPr lang="it-IT" sz="1200" dirty="0" smtClean="0"/>
              <a:t>-</a:t>
            </a:r>
            <a:r>
              <a:rPr lang="it-IT" sz="1200" dirty="0" smtClean="0"/>
              <a:t>lardo</a:t>
            </a:r>
          </a:p>
          <a:p>
            <a:pPr algn="ctr"/>
            <a:r>
              <a:rPr lang="it-IT" sz="1200" dirty="0" smtClean="0"/>
              <a:t>-formaggio</a:t>
            </a:r>
            <a:endParaRPr lang="it-IT" sz="1200" dirty="0"/>
          </a:p>
        </p:txBody>
      </p:sp>
      <p:sp>
        <p:nvSpPr>
          <p:cNvPr id="99" name="Rettangolo 98"/>
          <p:cNvSpPr/>
          <p:nvPr/>
        </p:nvSpPr>
        <p:spPr>
          <a:xfrm>
            <a:off x="7308304" y="5445224"/>
            <a:ext cx="1008112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b="1" u="sng" dirty="0" smtClean="0"/>
              <a:t>Grassi vegetali:</a:t>
            </a:r>
            <a:endParaRPr lang="it-IT" sz="1200" b="1" u="sng" dirty="0" smtClean="0"/>
          </a:p>
          <a:p>
            <a:pPr algn="ctr"/>
            <a:r>
              <a:rPr lang="it-IT" sz="1200" dirty="0" smtClean="0"/>
              <a:t>-olio di oliva</a:t>
            </a:r>
          </a:p>
          <a:p>
            <a:pPr algn="ctr"/>
            <a:r>
              <a:rPr lang="it-IT" sz="1200" dirty="0" smtClean="0"/>
              <a:t>-olio di semi</a:t>
            </a:r>
            <a:endParaRPr lang="it-IT" sz="1200" dirty="0" smtClean="0"/>
          </a:p>
          <a:p>
            <a:pPr algn="ctr"/>
            <a:endParaRPr lang="it-IT" sz="1200" dirty="0"/>
          </a:p>
        </p:txBody>
      </p:sp>
      <p:cxnSp>
        <p:nvCxnSpPr>
          <p:cNvPr id="100" name="Connettore 2 99"/>
          <p:cNvCxnSpPr>
            <a:stCxn id="96" idx="2"/>
            <a:endCxn id="98" idx="0"/>
          </p:cNvCxnSpPr>
          <p:nvPr/>
        </p:nvCxnSpPr>
        <p:spPr>
          <a:xfrm flipH="1">
            <a:off x="6804248" y="4365104"/>
            <a:ext cx="360040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nettore 2 100"/>
          <p:cNvCxnSpPr>
            <a:stCxn id="128" idx="2"/>
            <a:endCxn id="96" idx="0"/>
          </p:cNvCxnSpPr>
          <p:nvPr/>
        </p:nvCxnSpPr>
        <p:spPr>
          <a:xfrm>
            <a:off x="6300192" y="2204864"/>
            <a:ext cx="864096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Connettore 2 106"/>
          <p:cNvCxnSpPr>
            <a:stCxn id="96" idx="2"/>
            <a:endCxn id="99" idx="0"/>
          </p:cNvCxnSpPr>
          <p:nvPr/>
        </p:nvCxnSpPr>
        <p:spPr>
          <a:xfrm>
            <a:off x="7164288" y="4365104"/>
            <a:ext cx="648072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nettore 2 107"/>
          <p:cNvCxnSpPr>
            <a:stCxn id="127" idx="2"/>
            <a:endCxn id="91" idx="0"/>
          </p:cNvCxnSpPr>
          <p:nvPr/>
        </p:nvCxnSpPr>
        <p:spPr>
          <a:xfrm>
            <a:off x="5292080" y="2132856"/>
            <a:ext cx="216024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Rettangolo arrotondato 121"/>
          <p:cNvSpPr/>
          <p:nvPr/>
        </p:nvSpPr>
        <p:spPr>
          <a:xfrm>
            <a:off x="7956376" y="1052736"/>
            <a:ext cx="936104" cy="28803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000" dirty="0" smtClean="0"/>
              <a:t>DNA</a:t>
            </a:r>
            <a:endParaRPr lang="it-IT" sz="1000" dirty="0"/>
          </a:p>
        </p:txBody>
      </p:sp>
      <p:sp>
        <p:nvSpPr>
          <p:cNvPr id="123" name="Rettangolo arrotondato 122"/>
          <p:cNvSpPr/>
          <p:nvPr/>
        </p:nvSpPr>
        <p:spPr>
          <a:xfrm>
            <a:off x="7956376" y="1628800"/>
            <a:ext cx="936104" cy="28803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000" dirty="0" smtClean="0"/>
              <a:t>RN</a:t>
            </a:r>
            <a:r>
              <a:rPr lang="it-IT" sz="1000" dirty="0" smtClean="0"/>
              <a:t>A</a:t>
            </a:r>
            <a:endParaRPr lang="it-IT" sz="1000" dirty="0"/>
          </a:p>
        </p:txBody>
      </p:sp>
      <p:cxnSp>
        <p:nvCxnSpPr>
          <p:cNvPr id="125" name="Connettore 2 124"/>
          <p:cNvCxnSpPr>
            <a:stCxn id="129" idx="3"/>
            <a:endCxn id="122" idx="1"/>
          </p:cNvCxnSpPr>
          <p:nvPr/>
        </p:nvCxnSpPr>
        <p:spPr>
          <a:xfrm flipV="1">
            <a:off x="7596336" y="1196752"/>
            <a:ext cx="36004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Connettore 2 129"/>
          <p:cNvCxnSpPr>
            <a:stCxn id="129" idx="3"/>
            <a:endCxn id="123" idx="1"/>
          </p:cNvCxnSpPr>
          <p:nvPr/>
        </p:nvCxnSpPr>
        <p:spPr>
          <a:xfrm>
            <a:off x="7596336" y="1412776"/>
            <a:ext cx="36004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194</Words>
  <Application>Microsoft Office PowerPoint</Application>
  <PresentationFormat>Presentazione su schermo (4:3)</PresentationFormat>
  <Paragraphs>64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 Windows</dc:creator>
  <cp:lastModifiedBy>Utente Windows</cp:lastModifiedBy>
  <cp:revision>32</cp:revision>
  <dcterms:created xsi:type="dcterms:W3CDTF">2018-11-23T21:10:20Z</dcterms:created>
  <dcterms:modified xsi:type="dcterms:W3CDTF">2018-12-17T20:36:25Z</dcterms:modified>
</cp:coreProperties>
</file>